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9"/>
  </p:notesMasterIdLst>
  <p:handoutMasterIdLst>
    <p:handoutMasterId r:id="rId10"/>
  </p:handoutMasterIdLst>
  <p:sldIdLst>
    <p:sldId id="522" r:id="rId2"/>
    <p:sldId id="532" r:id="rId3"/>
    <p:sldId id="533" r:id="rId4"/>
    <p:sldId id="534" r:id="rId5"/>
    <p:sldId id="535" r:id="rId6"/>
    <p:sldId id="536" r:id="rId7"/>
    <p:sldId id="537" r:id="rId8"/>
  </p:sldIdLst>
  <p:sldSz cx="9144000" cy="6858000" type="screen4x3"/>
  <p:notesSz cx="9296400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51" autoAdjust="0"/>
    <p:restoredTop sz="78330" autoAdjust="0"/>
  </p:normalViewPr>
  <p:slideViewPr>
    <p:cSldViewPr snapToGrid="0">
      <p:cViewPr varScale="1">
        <p:scale>
          <a:sx n="45" d="100"/>
          <a:sy n="45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-1098" y="-114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Robin Wright (wrightr@umn.edu)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D0A9D5D2-534E-4E63-A3BC-5219F6637527}" type="datetimeFigureOut">
              <a:rPr lang="en-US"/>
              <a:pPr>
                <a:defRPr/>
              </a:pPr>
              <a:t>3/15/2014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7975"/>
            <a:ext cx="4029075" cy="3508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738" y="6657975"/>
            <a:ext cx="4029075" cy="3508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668C8AC7-2F98-4F89-9A48-DBE0AB2D94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9BA60E-7323-471B-8587-4AAA18336CC2}" type="datetimeFigureOut">
              <a:rPr lang="en-US" smtClean="0"/>
              <a:pPr/>
              <a:t>3/15/2014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30575"/>
            <a:ext cx="7435850" cy="3154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7975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7975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BB4187-8DA2-48AE-A8D8-8AE54A53E2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30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http://www.arkive.org/black-lemur/eulemur-macaco/video-ma05b.html</a:t>
            </a:r>
          </a:p>
          <a:p>
            <a:endParaRPr lang="en-US" dirty="0" smtClean="0"/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200" dirty="0" smtClean="0">
                <a:latin typeface="Times New Roman" pitchFamily="18" charset="0"/>
              </a:rPr>
              <a:t>Your work in these courses will help you learn to </a:t>
            </a:r>
            <a:r>
              <a:rPr lang="en-US" sz="1400" b="1" dirty="0" smtClean="0">
                <a:latin typeface="Times New Roman" pitchFamily="18" charset="0"/>
              </a:rPr>
              <a:t>approach real-world problems from a scientific perspective</a:t>
            </a:r>
            <a:r>
              <a:rPr lang="en-US" sz="1400" dirty="0" smtClean="0">
                <a:latin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</a:rPr>
              <a:t>and develop skills for </a:t>
            </a:r>
            <a:r>
              <a:rPr lang="en-US" sz="1400" b="1" dirty="0" smtClean="0">
                <a:latin typeface="Times New Roman" pitchFamily="18" charset="0"/>
              </a:rPr>
              <a:t>independent learning, critical thinking, problem solving, communication, and scientific reasoning</a:t>
            </a:r>
            <a:r>
              <a:rPr lang="en-US" sz="1400" dirty="0" smtClean="0">
                <a:latin typeface="Times New Roman" pitchFamily="18" charset="0"/>
              </a:rPr>
              <a:t>.  </a:t>
            </a:r>
            <a:endParaRPr lang="en-US" sz="1200" dirty="0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200" dirty="0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200" dirty="0" smtClean="0">
                <a:latin typeface="Times New Roman" pitchFamily="18" charset="0"/>
              </a:rPr>
              <a:t>In this way, these courses will help prepare you for success in your future career, especially in biology-related fields.</a:t>
            </a:r>
            <a:endParaRPr lang="en-US" dirty="0" smtClean="0"/>
          </a:p>
          <a:p>
            <a:r>
              <a:rPr lang="en-US" dirty="0" smtClean="0"/>
              <a:t>ve.org/black-lemur/</a:t>
            </a:r>
            <a:r>
              <a:rPr lang="en-US" dirty="0" err="1" smtClean="0"/>
              <a:t>eulemur-macaco</a:t>
            </a:r>
            <a:r>
              <a:rPr lang="en-US" dirty="0" smtClean="0"/>
              <a:t>/video-ma05b.html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B4187-8DA2-48AE-A8D8-8AE54A53E20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Anna</a:t>
            </a:r>
          </a:p>
          <a:p>
            <a:endParaRPr lang="en-US" dirty="0" smtClean="0"/>
          </a:p>
          <a:p>
            <a:r>
              <a:rPr lang="en-US" baseline="0" dirty="0" smtClean="0"/>
              <a:t>Possible Hypotheses:</a:t>
            </a:r>
          </a:p>
          <a:p>
            <a:pPr marL="220348" indent="-220348">
              <a:buAutoNum type="arabicPeriod"/>
            </a:pPr>
            <a:r>
              <a:rPr lang="en-US" baseline="0" dirty="0" smtClean="0"/>
              <a:t>Millipedes act as combs to remove parasites</a:t>
            </a:r>
          </a:p>
          <a:p>
            <a:pPr marL="220348" indent="-220348">
              <a:buAutoNum type="arabicPeriod"/>
            </a:pPr>
            <a:r>
              <a:rPr lang="en-US" baseline="0" dirty="0" smtClean="0"/>
              <a:t>Millipedes secrete an addictive drug that gives the lemur a temporary high</a:t>
            </a:r>
          </a:p>
          <a:p>
            <a:pPr marL="220348" indent="-220348">
              <a:buAutoNum type="arabicPeriod"/>
            </a:pPr>
            <a:r>
              <a:rPr lang="en-US" baseline="0" dirty="0" smtClean="0"/>
              <a:t>Millipedes secrete food or medicine</a:t>
            </a:r>
          </a:p>
          <a:p>
            <a:pPr marL="220348" indent="-220348">
              <a:buAutoNum type="arabicPeriod"/>
            </a:pPr>
            <a:r>
              <a:rPr lang="en-US" baseline="0" dirty="0" smtClean="0"/>
              <a:t>Millipedes are being used like perfume to attract mates</a:t>
            </a:r>
          </a:p>
          <a:p>
            <a:pPr marL="220348" indent="-220348">
              <a:buAutoNum type="arabicPeriod"/>
            </a:pPr>
            <a:r>
              <a:rPr lang="en-US" baseline="0" dirty="0" smtClean="0"/>
              <a:t>Millipede is being used to mask the scent of the lemur.  (One jaguar says to another “Do you smell anything?”  The other sniffs and says, “Hmm. . .No black lemurs here, just smells like a really </a:t>
            </a:r>
            <a:r>
              <a:rPr lang="en-US" baseline="0" dirty="0" err="1" smtClean="0"/>
              <a:t>really</a:t>
            </a:r>
            <a:r>
              <a:rPr lang="en-US" baseline="0" dirty="0" smtClean="0"/>
              <a:t> big </a:t>
            </a:r>
            <a:r>
              <a:rPr lang="en-US" baseline="0" dirty="0" err="1" smtClean="0"/>
              <a:t>millepede</a:t>
            </a:r>
            <a:r>
              <a:rPr lang="en-US" baseline="0" dirty="0" smtClean="0"/>
              <a:t>.”</a:t>
            </a:r>
          </a:p>
          <a:p>
            <a:pPr marL="220348" indent="-220348">
              <a:buAutoNum type="arabicPeriod"/>
            </a:pPr>
            <a:r>
              <a:rPr lang="en-US" baseline="0" dirty="0" smtClean="0"/>
              <a:t>Millipede is being used as bug spray.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CCEF20-C418-4DFB-BFF0-F299A1D1117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50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CCEF20-C418-4DFB-BFF0-F299A1D1117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359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Neotropical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monkeys of the genus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Cebus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anoint themselves by rubbing arthropods and plants against their pelage. A recent study has shown that free-ranging wedge-capped capuchin monkeys (C.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olivaceus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in Venezuela self-anoint with 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benzoquinone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-secreting millipede, an activity by which they are hypothesized to appropriate chemical deterrents of mosquitoes. To evaluate the plausibility of this hypothesis, female yellow fever mosquitoes (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Aedes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aegypti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were presented with two millipede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secretory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compounds, 2-methyl-1,4-benzoquinone and 2-methoxy-3-methyl-1,4-benzoquinone, on nylon-reinforced silicone membranes placed over wells filled with human blood, a highly preferred food. Mosquitoes exhibited fewer landings, fed less frequently, and flew more frequently (a possible indication of repellency) in the presence of membranes treated with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benzoquinones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than with controls. These compounds also elicit self-anointing in captive male and female tufted (C.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apella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and white-faced (C.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capucinus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capuchin monkeys.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B4187-8DA2-48AE-A8D8-8AE54A53E20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4648200"/>
            <a:ext cx="9144000" cy="22098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4733925"/>
            <a:ext cx="2249488" cy="20320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2359025" y="4724400"/>
            <a:ext cx="6784975" cy="20335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04800" y="2514600"/>
            <a:ext cx="85344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98776" y="4864608"/>
            <a:ext cx="6705600" cy="1752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87313" y="5407025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9A7566F-0B9B-4118-B873-A2205CC77F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EA5E4-98D7-4C4B-BABA-E56B991A73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97E5E-4F28-417E-ABE8-9A30F4BEE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76200"/>
            <a:ext cx="8153400" cy="990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>
              <a:defRPr>
                <a:latin typeface="Cambria" pitchFamily="18" charset="0"/>
              </a:defRPr>
            </a:lvl1pPr>
            <a:lvl2pPr>
              <a:buSzPct val="60000"/>
              <a:defRPr>
                <a:latin typeface="Cambria" pitchFamily="18" charset="0"/>
              </a:defRPr>
            </a:lvl2pPr>
            <a:lvl3pPr>
              <a:defRPr sz="2400" b="0">
                <a:latin typeface="Cambria" pitchFamily="18" charset="0"/>
              </a:defRPr>
            </a:lvl3pPr>
            <a:lvl4pPr>
              <a:defRPr sz="2400" b="0">
                <a:latin typeface="Cambria" pitchFamily="18" charset="0"/>
              </a:defRPr>
            </a:lvl4pPr>
            <a:lvl5pPr>
              <a:defRPr sz="2400" b="0">
                <a:latin typeface="Cambria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C5DDE-7547-4031-A5E4-AF10B58E20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8382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9144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9144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60575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9144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0668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B70C77B-F7C4-42E1-A676-C4F952FE58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4840BEB-EE7E-4AC5-9F98-021D08F4F0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DE496CC-2BAD-4771-BCBA-4FCDBD6904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32B2E-EA24-4BFA-B4F1-6C21E9035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691F773-E7BA-4EAA-91C0-BE15C4C91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35FDB-B604-431A-93B0-572B0357DD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B3D6061B-C1A6-4F04-839A-879782884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152400"/>
            <a:ext cx="8153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5362CC0-7268-46C7-9F46-152BEAEC18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0" r:id="rId2"/>
    <p:sldLayoutId id="2147483785" r:id="rId3"/>
    <p:sldLayoutId id="2147483786" r:id="rId4"/>
    <p:sldLayoutId id="2147483787" r:id="rId5"/>
    <p:sldLayoutId id="2147483781" r:id="rId6"/>
    <p:sldLayoutId id="2147483788" r:id="rId7"/>
    <p:sldLayoutId id="2147483782" r:id="rId8"/>
    <p:sldLayoutId id="2147483789" r:id="rId9"/>
    <p:sldLayoutId id="2147483783" r:id="rId10"/>
    <p:sldLayoutId id="214748379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6BB1C9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6585CF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igthink.com/in-their-own-words/good-scientists-dont-think-like-lawyers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ubNF9QNEQL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kive.org/black-lemur/eulemur-macaco/video-ma05b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chool.discoveryeducation.com/clipart/clip/thinkingcapwhoa_color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hatworkswhere.com/index.php/2011/global/facebook-challengeexperiment-how-engaged-are-your-friends-or-fans/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www.zazzle.com/mugs-16856244742836059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Thinking Like a Scientist Activity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81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 Thinking Like a Scientist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647344"/>
          </a:xfrm>
        </p:spPr>
        <p:txBody>
          <a:bodyPr/>
          <a:lstStyle/>
          <a:p>
            <a:r>
              <a:rPr lang="en-US" dirty="0" smtClean="0"/>
              <a:t>The Power of Observation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286000" y="2306669"/>
            <a:ext cx="4572000" cy="3246509"/>
            <a:chOff x="2282824" y="3414711"/>
            <a:chExt cx="4572000" cy="3246509"/>
          </a:xfrm>
        </p:grpSpPr>
        <p:pic>
          <p:nvPicPr>
            <p:cNvPr id="5" name="Picture 2" descr="Shutterstock_10376132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91973" y="3414711"/>
              <a:ext cx="4553703" cy="3038475"/>
            </a:xfrm>
            <a:prstGeom prst="rect">
              <a:avLst/>
            </a:prstGeom>
            <a:noFill/>
          </p:spPr>
        </p:pic>
        <p:sp>
          <p:nvSpPr>
            <p:cNvPr id="6" name="Rectangle 5"/>
            <p:cNvSpPr/>
            <p:nvPr/>
          </p:nvSpPr>
          <p:spPr>
            <a:xfrm>
              <a:off x="2282824" y="6414999"/>
              <a:ext cx="4572000" cy="24622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000" dirty="0" smtClean="0">
                  <a:hlinkClick r:id="rId3"/>
                </a:rPr>
                <a:t>http://bigthink.com/in-their-own-words/good-scientists-dont-think-like-lawyers</a:t>
              </a:r>
              <a:endParaRPr lang="en-US" sz="1000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1944167" y="5985767"/>
            <a:ext cx="51830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http://www.youtube.com/watch?v=ubNF9QNEQLA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72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2002F12_Week01TEMP.003.jp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213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Hypothesize What is Going On</a:t>
            </a:r>
            <a:endParaRPr lang="en-US" dirty="0"/>
          </a:p>
        </p:txBody>
      </p:sp>
      <p:pic>
        <p:nvPicPr>
          <p:cNvPr id="46082" name="Picture 2" descr="turbo thinking cap"/>
          <p:cNvPicPr>
            <a:picLocks noChangeAspect="1" noChangeArrowheads="1"/>
          </p:cNvPicPr>
          <p:nvPr/>
        </p:nvPicPr>
        <p:blipFill>
          <a:blip r:embed="rId3" cstate="print"/>
          <a:srcRect t="2312"/>
          <a:stretch>
            <a:fillRect/>
          </a:stretch>
        </p:blipFill>
        <p:spPr bwMode="auto">
          <a:xfrm>
            <a:off x="2356092" y="1552580"/>
            <a:ext cx="4546120" cy="514349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572139" y="6599694"/>
            <a:ext cx="367663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4"/>
              </a:rPr>
              <a:t>http://school.discoveryeducation.com/clipart/clip/thinkingcapwhoa_color.html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02171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998" y="171450"/>
            <a:ext cx="8378952" cy="990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How would you test your hypothesis?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721769" y="2157435"/>
            <a:ext cx="3700462" cy="3959788"/>
            <a:chOff x="2721769" y="2157435"/>
            <a:chExt cx="3700462" cy="3959788"/>
          </a:xfrm>
        </p:grpSpPr>
        <p:pic>
          <p:nvPicPr>
            <p:cNvPr id="44034" name="Picture 2" descr="Mugs"/>
            <p:cNvPicPr>
              <a:picLocks noChangeAspect="1" noChangeArrowheads="1"/>
            </p:cNvPicPr>
            <p:nvPr/>
          </p:nvPicPr>
          <p:blipFill>
            <a:blip r:embed="rId3" cstate="print"/>
            <a:srcRect l="18783" t="11328" r="5339" b="10156"/>
            <a:stretch>
              <a:fillRect/>
            </a:stretch>
          </p:blipFill>
          <p:spPr bwMode="auto">
            <a:xfrm>
              <a:off x="2721769" y="2157435"/>
              <a:ext cx="3700462" cy="3829050"/>
            </a:xfrm>
            <a:prstGeom prst="rect">
              <a:avLst/>
            </a:prstGeom>
            <a:noFill/>
          </p:spPr>
        </p:pic>
        <p:sp>
          <p:nvSpPr>
            <p:cNvPr id="5" name="Rectangle 4"/>
            <p:cNvSpPr/>
            <p:nvPr/>
          </p:nvSpPr>
          <p:spPr>
            <a:xfrm>
              <a:off x="2971799" y="5871002"/>
              <a:ext cx="304323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 smtClean="0">
                  <a:hlinkClick r:id="rId4"/>
                </a:rPr>
                <a:t>http://www.zazzle.com/mugs-168562447428360594</a:t>
              </a:r>
              <a:endParaRPr lang="en-US" sz="10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28188" y="1585913"/>
            <a:ext cx="5715000" cy="3716863"/>
            <a:chOff x="9628188" y="1585913"/>
            <a:chExt cx="5715000" cy="3716863"/>
          </a:xfrm>
        </p:grpSpPr>
        <p:pic>
          <p:nvPicPr>
            <p:cNvPr id="44036" name="Picture 4" descr="http://whatworkswhere.com/wp-content/uploads/2011/04/Facebook-Experiment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628188" y="1585913"/>
              <a:ext cx="5715000" cy="3333750"/>
            </a:xfrm>
            <a:prstGeom prst="rect">
              <a:avLst/>
            </a:prstGeom>
            <a:noFill/>
          </p:spPr>
        </p:pic>
        <p:sp>
          <p:nvSpPr>
            <p:cNvPr id="8" name="Rectangle 7"/>
            <p:cNvSpPr/>
            <p:nvPr/>
          </p:nvSpPr>
          <p:spPr>
            <a:xfrm>
              <a:off x="10199688" y="4902666"/>
              <a:ext cx="4572000" cy="4001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US" sz="1000" dirty="0" smtClean="0">
                  <a:hlinkClick r:id="rId6"/>
                </a:rPr>
                <a:t>http://whatworkswhere.com/index.php/2011/global/facebook-challengeexperiment-how-engaged-are-your-friends-or-fans/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028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2002F12_Week01TEMP.0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079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2002F12_Week01TEMP.00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5370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5288</TotalTime>
  <Words>362</Words>
  <Application>Microsoft Office PowerPoint</Application>
  <PresentationFormat>On-screen Show (4:3)</PresentationFormat>
  <Paragraphs>32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Thinking Like a Scientist Activity</vt:lpstr>
      <vt:lpstr>Let’s Practice Thinking Like a Scientist</vt:lpstr>
      <vt:lpstr>PowerPoint Presentation</vt:lpstr>
      <vt:lpstr>Hypothesize What is Going On</vt:lpstr>
      <vt:lpstr>How would you test your hypothesis?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Robin Wright</dc:creator>
  <cp:lastModifiedBy>Brian Gibbens PhD</cp:lastModifiedBy>
  <cp:revision>347</cp:revision>
  <dcterms:created xsi:type="dcterms:W3CDTF">2007-10-18T12:27:25Z</dcterms:created>
  <dcterms:modified xsi:type="dcterms:W3CDTF">2014-03-16T01:27:07Z</dcterms:modified>
</cp:coreProperties>
</file>